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handoutMasterIdLst>
    <p:handoutMasterId r:id="rId19"/>
  </p:handoutMasterIdLst>
  <p:sldIdLst>
    <p:sldId id="256" r:id="rId5"/>
    <p:sldId id="270" r:id="rId6"/>
    <p:sldId id="269" r:id="rId7"/>
    <p:sldId id="260" r:id="rId8"/>
    <p:sldId id="275" r:id="rId9"/>
    <p:sldId id="272" r:id="rId10"/>
    <p:sldId id="274" r:id="rId11"/>
    <p:sldId id="276" r:id="rId12"/>
    <p:sldId id="277" r:id="rId13"/>
    <p:sldId id="273" r:id="rId14"/>
    <p:sldId id="271" r:id="rId15"/>
    <p:sldId id="268" r:id="rId16"/>
    <p:sldId id="26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41" autoAdjust="0"/>
  </p:normalViewPr>
  <p:slideViewPr>
    <p:cSldViewPr snapToGrid="0">
      <p:cViewPr varScale="1">
        <p:scale>
          <a:sx n="72" d="100"/>
          <a:sy n="72" d="100"/>
        </p:scale>
        <p:origin x="618" y="72"/>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ric Martin" userId="f99431e190fcef2c" providerId="LiveId" clId="{F5EE58F6-094C-4366-A317-1F605074F753}"/>
    <pc:docChg chg="custSel modSld">
      <pc:chgData name="Eric Martin" userId="f99431e190fcef2c" providerId="LiveId" clId="{F5EE58F6-094C-4366-A317-1F605074F753}" dt="2023-04-07T00:03:24.594" v="32" actId="27636"/>
      <pc:docMkLst>
        <pc:docMk/>
      </pc:docMkLst>
      <pc:sldChg chg="modSp mod">
        <pc:chgData name="Eric Martin" userId="f99431e190fcef2c" providerId="LiveId" clId="{F5EE58F6-094C-4366-A317-1F605074F753}" dt="2023-04-07T00:02:23.662" v="9" actId="14100"/>
        <pc:sldMkLst>
          <pc:docMk/>
          <pc:sldMk cId="70285356" sldId="260"/>
        </pc:sldMkLst>
        <pc:spChg chg="mod">
          <ac:chgData name="Eric Martin" userId="f99431e190fcef2c" providerId="LiveId" clId="{F5EE58F6-094C-4366-A317-1F605074F753}" dt="2023-04-07T00:02:23.662" v="9" actId="14100"/>
          <ac:spMkLst>
            <pc:docMk/>
            <pc:sldMk cId="70285356" sldId="260"/>
            <ac:spMk id="4" creationId="{F4EEB7C6-DAF5-EEF3-39DA-38F3517C4A8F}"/>
          </ac:spMkLst>
        </pc:spChg>
      </pc:sldChg>
      <pc:sldChg chg="modSp mod">
        <pc:chgData name="Eric Martin" userId="f99431e190fcef2c" providerId="LiveId" clId="{F5EE58F6-094C-4366-A317-1F605074F753}" dt="2023-04-06T23:57:39.377" v="1" actId="27636"/>
        <pc:sldMkLst>
          <pc:docMk/>
          <pc:sldMk cId="2737286688" sldId="271"/>
        </pc:sldMkLst>
        <pc:spChg chg="mod">
          <ac:chgData name="Eric Martin" userId="f99431e190fcef2c" providerId="LiveId" clId="{F5EE58F6-094C-4366-A317-1F605074F753}" dt="2023-04-06T23:57:39.377" v="1" actId="27636"/>
          <ac:spMkLst>
            <pc:docMk/>
            <pc:sldMk cId="2737286688" sldId="271"/>
            <ac:spMk id="4" creationId="{F4EEB7C6-DAF5-EEF3-39DA-38F3517C4A8F}"/>
          </ac:spMkLst>
        </pc:spChg>
      </pc:sldChg>
      <pc:sldChg chg="modSp mod">
        <pc:chgData name="Eric Martin" userId="f99431e190fcef2c" providerId="LiveId" clId="{F5EE58F6-094C-4366-A317-1F605074F753}" dt="2023-04-07T00:02:08.983" v="7" actId="14100"/>
        <pc:sldMkLst>
          <pc:docMk/>
          <pc:sldMk cId="1871902912" sldId="275"/>
        </pc:sldMkLst>
        <pc:spChg chg="mod">
          <ac:chgData name="Eric Martin" userId="f99431e190fcef2c" providerId="LiveId" clId="{F5EE58F6-094C-4366-A317-1F605074F753}" dt="2023-04-07T00:02:08.983" v="7" actId="14100"/>
          <ac:spMkLst>
            <pc:docMk/>
            <pc:sldMk cId="1871902912" sldId="275"/>
            <ac:spMk id="4" creationId="{F4EEB7C6-DAF5-EEF3-39DA-38F3517C4A8F}"/>
          </ac:spMkLst>
        </pc:spChg>
      </pc:sldChg>
      <pc:sldChg chg="modSp mod">
        <pc:chgData name="Eric Martin" userId="f99431e190fcef2c" providerId="LiveId" clId="{F5EE58F6-094C-4366-A317-1F605074F753}" dt="2023-04-07T00:03:24.594" v="32" actId="27636"/>
        <pc:sldMkLst>
          <pc:docMk/>
          <pc:sldMk cId="3032116993" sldId="276"/>
        </pc:sldMkLst>
        <pc:spChg chg="mod">
          <ac:chgData name="Eric Martin" userId="f99431e190fcef2c" providerId="LiveId" clId="{F5EE58F6-094C-4366-A317-1F605074F753}" dt="2023-04-07T00:03:24.594" v="32" actId="27636"/>
          <ac:spMkLst>
            <pc:docMk/>
            <pc:sldMk cId="3032116993" sldId="276"/>
            <ac:spMk id="4" creationId="{F4EEB7C6-DAF5-EEF3-39DA-38F3517C4A8F}"/>
          </ac:spMkLst>
        </pc:spChg>
        <pc:spChg chg="mod">
          <ac:chgData name="Eric Martin" userId="f99431e190fcef2c" providerId="LiveId" clId="{F5EE58F6-094C-4366-A317-1F605074F753}" dt="2023-04-07T00:03:15.849" v="29" actId="20577"/>
          <ac:spMkLst>
            <pc:docMk/>
            <pc:sldMk cId="3032116993" sldId="276"/>
            <ac:spMk id="7" creationId="{DBA5752F-E379-0EB2-21F9-3E1186B6C4D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4/6/2023</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jpe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4/6/2023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11</a:t>
            </a:fld>
            <a:endParaRPr lang="en-US" dirty="0"/>
          </a:p>
        </p:txBody>
      </p:sp>
    </p:spTree>
    <p:extLst>
      <p:ext uri="{BB962C8B-B14F-4D97-AF65-F5344CB8AC3E}">
        <p14:creationId xmlns:p14="http://schemas.microsoft.com/office/powerpoint/2010/main" val="24996235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12</a:t>
            </a:fld>
            <a:endParaRPr lang="en-US" dirty="0"/>
          </a:p>
        </p:txBody>
      </p:sp>
    </p:spTree>
    <p:extLst>
      <p:ext uri="{BB962C8B-B14F-4D97-AF65-F5344CB8AC3E}">
        <p14:creationId xmlns:p14="http://schemas.microsoft.com/office/powerpoint/2010/main" val="2249701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13</a:t>
            </a:fld>
            <a:endParaRPr lang="en-US" dirty="0"/>
          </a:p>
        </p:txBody>
      </p:sp>
    </p:spTree>
    <p:extLst>
      <p:ext uri="{BB962C8B-B14F-4D97-AF65-F5344CB8AC3E}">
        <p14:creationId xmlns:p14="http://schemas.microsoft.com/office/powerpoint/2010/main" val="36729666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3</a:t>
            </a:fld>
            <a:endParaRPr lang="en-US" dirty="0"/>
          </a:p>
        </p:txBody>
      </p:sp>
    </p:spTree>
    <p:extLst>
      <p:ext uri="{BB962C8B-B14F-4D97-AF65-F5344CB8AC3E}">
        <p14:creationId xmlns:p14="http://schemas.microsoft.com/office/powerpoint/2010/main" val="3614338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4</a:t>
            </a:fld>
            <a:endParaRPr lang="en-US" dirty="0"/>
          </a:p>
        </p:txBody>
      </p:sp>
    </p:spTree>
    <p:extLst>
      <p:ext uri="{BB962C8B-B14F-4D97-AF65-F5344CB8AC3E}">
        <p14:creationId xmlns:p14="http://schemas.microsoft.com/office/powerpoint/2010/main" val="1850169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5</a:t>
            </a:fld>
            <a:endParaRPr lang="en-US" dirty="0"/>
          </a:p>
        </p:txBody>
      </p:sp>
    </p:spTree>
    <p:extLst>
      <p:ext uri="{BB962C8B-B14F-4D97-AF65-F5344CB8AC3E}">
        <p14:creationId xmlns:p14="http://schemas.microsoft.com/office/powerpoint/2010/main" val="1314963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6</a:t>
            </a:fld>
            <a:endParaRPr lang="en-US" dirty="0"/>
          </a:p>
        </p:txBody>
      </p:sp>
    </p:spTree>
    <p:extLst>
      <p:ext uri="{BB962C8B-B14F-4D97-AF65-F5344CB8AC3E}">
        <p14:creationId xmlns:p14="http://schemas.microsoft.com/office/powerpoint/2010/main" val="3469646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7</a:t>
            </a:fld>
            <a:endParaRPr lang="en-US" dirty="0"/>
          </a:p>
        </p:txBody>
      </p:sp>
    </p:spTree>
    <p:extLst>
      <p:ext uri="{BB962C8B-B14F-4D97-AF65-F5344CB8AC3E}">
        <p14:creationId xmlns:p14="http://schemas.microsoft.com/office/powerpoint/2010/main" val="3410143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8</a:t>
            </a:fld>
            <a:endParaRPr lang="en-US" dirty="0"/>
          </a:p>
        </p:txBody>
      </p:sp>
    </p:spTree>
    <p:extLst>
      <p:ext uri="{BB962C8B-B14F-4D97-AF65-F5344CB8AC3E}">
        <p14:creationId xmlns:p14="http://schemas.microsoft.com/office/powerpoint/2010/main" val="3418758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9</a:t>
            </a:fld>
            <a:endParaRPr lang="en-US" dirty="0"/>
          </a:p>
        </p:txBody>
      </p:sp>
    </p:spTree>
    <p:extLst>
      <p:ext uri="{BB962C8B-B14F-4D97-AF65-F5344CB8AC3E}">
        <p14:creationId xmlns:p14="http://schemas.microsoft.com/office/powerpoint/2010/main" val="10843729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10</a:t>
            </a:fld>
            <a:endParaRPr lang="en-US" dirty="0"/>
          </a:p>
        </p:txBody>
      </p:sp>
    </p:spTree>
    <p:extLst>
      <p:ext uri="{BB962C8B-B14F-4D97-AF65-F5344CB8AC3E}">
        <p14:creationId xmlns:p14="http://schemas.microsoft.com/office/powerpoint/2010/main" val="3481761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4/6/2023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4/6/2023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4/6/2023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4.png"/><Relationship Id="rId11" Type="http://schemas.openxmlformats.org/officeDocument/2006/relationships/hyperlink" Target="https://www.alphavantage.co/academy/#academy-intro" TargetMode="External"/><Relationship Id="rId5" Type="http://schemas.openxmlformats.org/officeDocument/2006/relationships/image" Target="../media/image3.png"/><Relationship Id="rId10" Type="http://schemas.openxmlformats.org/officeDocument/2006/relationships/hyperlink" Target="https://data.nasdaq.com/tools/api" TargetMode="External"/><Relationship Id="rId4" Type="http://schemas.openxmlformats.org/officeDocument/2006/relationships/image" Target="../media/image2.png"/><Relationship Id="rId9" Type="http://schemas.openxmlformats.org/officeDocument/2006/relationships/hyperlink" Target="https://intrinio.co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Picture 4" descr="chain links">
            <a:extLst>
              <a:ext uri="{FF2B5EF4-FFF2-40B4-BE49-F238E27FC236}">
                <a16:creationId xmlns:a16="http://schemas.microsoft.com/office/drawing/2014/main"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Title 1">
            <a:extLst>
              <a:ext uri="{FF2B5EF4-FFF2-40B4-BE49-F238E27FC236}">
                <a16:creationId xmlns:a16="http://schemas.microsoft.com/office/drawing/2014/main" id="{3D30D32A-359B-41BB-9746-2CF3A21EEFFC}"/>
              </a:ext>
            </a:extLst>
          </p:cNvPr>
          <p:cNvSpPr>
            <a:spLocks noGrp="1"/>
          </p:cNvSpPr>
          <p:nvPr>
            <p:ph type="ctrTitle"/>
          </p:nvPr>
        </p:nvSpPr>
        <p:spPr>
          <a:xfrm>
            <a:off x="1092325" y="1447800"/>
            <a:ext cx="8825658" cy="3329581"/>
          </a:xfrm>
        </p:spPr>
        <p:txBody>
          <a:bodyPr>
            <a:normAutofit/>
          </a:bodyPr>
          <a:lstStyle/>
          <a:p>
            <a:r>
              <a:rPr lang="en-US" sz="3200" dirty="0"/>
              <a:t>Employment Dynamics and Dividend Payouts: Analyzing the Interplay in Stock Market Performance</a:t>
            </a:r>
            <a:endParaRPr lang="ru-RU" sz="3200" dirty="0"/>
          </a:p>
        </p:txBody>
      </p:sp>
      <p:sp>
        <p:nvSpPr>
          <p:cNvPr id="3" name="Subtitle 2">
            <a:extLst>
              <a:ext uri="{FF2B5EF4-FFF2-40B4-BE49-F238E27FC236}">
                <a16:creationId xmlns:a16="http://schemas.microsoft.com/office/drawing/2014/main" id="{B4CA222A-88BC-48F4-9AE8-2115B7D1E6DC}"/>
              </a:ext>
            </a:extLst>
          </p:cNvPr>
          <p:cNvSpPr>
            <a:spLocks noGrp="1"/>
          </p:cNvSpPr>
          <p:nvPr>
            <p:ph type="subTitle" idx="1"/>
          </p:nvPr>
        </p:nvSpPr>
        <p:spPr>
          <a:xfrm>
            <a:off x="1154955" y="4777380"/>
            <a:ext cx="8825658" cy="861420"/>
          </a:xfrm>
        </p:spPr>
        <p:txBody>
          <a:bodyPr>
            <a:normAutofit/>
          </a:bodyPr>
          <a:lstStyle/>
          <a:p>
            <a:r>
              <a:rPr lang="en-US" dirty="0"/>
              <a:t>Breanna Mitchell, Lucas Ludwig, and Eric Martin</a:t>
            </a:r>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3000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p:txBody>
          <a:bodyPr/>
          <a:lstStyle/>
          <a:p>
            <a:r>
              <a:rPr lang="en-US" sz="4000" dirty="0"/>
              <a:t>Research Question 3 Data </a:t>
            </a:r>
            <a:endParaRPr lang="en-US" dirty="0"/>
          </a:p>
        </p:txBody>
      </p:sp>
      <p:pic>
        <p:nvPicPr>
          <p:cNvPr id="2" name="Picture 1">
            <a:extLst>
              <a:ext uri="{FF2B5EF4-FFF2-40B4-BE49-F238E27FC236}">
                <a16:creationId xmlns:a16="http://schemas.microsoft.com/office/drawing/2014/main" id="{448C5274-B457-43CA-AAF0-AEF7AF688441}"/>
              </a:ext>
            </a:extLst>
          </p:cNvPr>
          <p:cNvPicPr>
            <a:picLocks noChangeAspect="1"/>
          </p:cNvPicPr>
          <p:nvPr/>
        </p:nvPicPr>
        <p:blipFill>
          <a:blip r:embed="rId3"/>
          <a:stretch>
            <a:fillRect/>
          </a:stretch>
        </p:blipFill>
        <p:spPr>
          <a:xfrm>
            <a:off x="358772" y="1226725"/>
            <a:ext cx="11474455" cy="5498540"/>
          </a:xfrm>
          <a:prstGeom prst="rect">
            <a:avLst/>
          </a:prstGeom>
        </p:spPr>
      </p:pic>
    </p:spTree>
    <p:extLst>
      <p:ext uri="{BB962C8B-B14F-4D97-AF65-F5344CB8AC3E}">
        <p14:creationId xmlns:p14="http://schemas.microsoft.com/office/powerpoint/2010/main" val="2422906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4EEB7C6-DAF5-EEF3-39DA-38F3517C4A8F}"/>
              </a:ext>
            </a:extLst>
          </p:cNvPr>
          <p:cNvSpPr>
            <a:spLocks noGrp="1"/>
          </p:cNvSpPr>
          <p:nvPr>
            <p:ph idx="1"/>
          </p:nvPr>
        </p:nvSpPr>
        <p:spPr>
          <a:xfrm>
            <a:off x="187929" y="1099930"/>
            <a:ext cx="11659513" cy="5663160"/>
          </a:xfrm>
        </p:spPr>
        <p:txBody>
          <a:bodyPr>
            <a:normAutofit fontScale="92500" lnSpcReduction="20000"/>
          </a:bodyPr>
          <a:lstStyle/>
          <a:p>
            <a:pPr marL="0" indent="0" algn="l">
              <a:buNone/>
            </a:pPr>
            <a:r>
              <a:rPr lang="en-US" b="0" i="0" dirty="0">
                <a:effectLst/>
                <a:latin typeface="Slack-Lato"/>
              </a:rPr>
              <a:t>What are the key factors that influence companies' decisions on employment and dividend payouts? What are the key factors that influence companies' decisions on employment and dividend payouts? </a:t>
            </a:r>
            <a:br>
              <a:rPr lang="en-US" b="0" i="0" dirty="0">
                <a:effectLst/>
                <a:latin typeface="Slack-Lato"/>
              </a:rPr>
            </a:br>
            <a:endParaRPr lang="en-US" b="0" i="0" dirty="0">
              <a:effectLst/>
              <a:latin typeface="Slack-Lato"/>
            </a:endParaRPr>
          </a:p>
          <a:p>
            <a:pPr algn="l">
              <a:buFont typeface="+mj-lt"/>
              <a:buAutoNum type="arabicPeriod"/>
            </a:pPr>
            <a:r>
              <a:rPr lang="en-US" b="0" i="0" dirty="0">
                <a:effectLst/>
                <a:latin typeface="Slack-Lato"/>
              </a:rPr>
              <a:t>Financial Performance: A company's financial performance, including revenue growth, profit margins, and cash flow, can influence its decisions on employment and dividend payouts. If a company is performing well financially, it may be more likely to hire new employees and increase dividend payouts.</a:t>
            </a:r>
          </a:p>
          <a:p>
            <a:pPr algn="l">
              <a:buFont typeface="+mj-lt"/>
              <a:buAutoNum type="arabicPeriod"/>
            </a:pPr>
            <a:r>
              <a:rPr lang="en-US" b="0" i="0" dirty="0">
                <a:effectLst/>
                <a:latin typeface="Slack-Lato"/>
              </a:rPr>
              <a:t>Market Conditions: Market conditions, such as competition, interest rates, and economic growth, can also play a role in a company's decisions on employment and dividends. If the market is highly competitive, a company may need to increase hiring to keep up with demand, while low interest rates may make it more attractive to distribute dividends to shareholders.</a:t>
            </a:r>
          </a:p>
          <a:p>
            <a:pPr algn="l">
              <a:buFont typeface="+mj-lt"/>
              <a:buAutoNum type="arabicPeriod"/>
            </a:pPr>
            <a:r>
              <a:rPr lang="en-US" b="0" i="0" dirty="0">
                <a:effectLst/>
                <a:latin typeface="Slack-Lato"/>
              </a:rPr>
              <a:t>Shareholder Expectations: Shareholders often have expectations regarding a company's employment and dividend policies. If a company has a history of high dividend payouts, shareholders may expect the company to continue to prioritize dividends over hiring. Conversely, if a company is focused on growth and expansion, shareholders may expect the company to prioritize hiring new employees.</a:t>
            </a:r>
          </a:p>
          <a:p>
            <a:pPr algn="l">
              <a:buFont typeface="+mj-lt"/>
              <a:buAutoNum type="arabicPeriod"/>
            </a:pPr>
            <a:r>
              <a:rPr lang="en-US" b="0" i="0" dirty="0">
                <a:effectLst/>
                <a:latin typeface="Slack-Lato"/>
              </a:rPr>
              <a:t>Regulatory Environment: Regulatory requirements and government policies can also impact a company's employment and dividend decisions. For example, if a company operates in an industry that is heavily regulated, it may need to prioritize hiring to comply with government requirements.</a:t>
            </a:r>
          </a:p>
          <a:p>
            <a:pPr algn="l">
              <a:buFont typeface="+mj-lt"/>
              <a:buAutoNum type="arabicPeriod"/>
            </a:pPr>
            <a:r>
              <a:rPr lang="en-US" b="0" i="0" dirty="0">
                <a:effectLst/>
                <a:latin typeface="Slack-Lato"/>
              </a:rPr>
              <a:t>Corporate Strategy: Finally, a company's overall corporate strategy can influence its decisions on employment and dividends. If a company is focused on innovation and research and development, it may prioritize hiring skilled employees over distributing dividends. Conversely, if a company is focused on maximizing shareholder value, it may prioritize dividends over hiring new employees.</a:t>
            </a:r>
          </a:p>
          <a:p>
            <a:endParaRPr lang="en-US" dirty="0"/>
          </a:p>
        </p:txBody>
      </p:sp>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94909"/>
            <a:ext cx="9404723" cy="753230"/>
          </a:xfrm>
        </p:spPr>
        <p:txBody>
          <a:bodyPr/>
          <a:lstStyle/>
          <a:p>
            <a:r>
              <a:rPr lang="en-US" sz="3200" dirty="0"/>
              <a:t>Research Question 4</a:t>
            </a:r>
          </a:p>
        </p:txBody>
      </p:sp>
    </p:spTree>
    <p:extLst>
      <p:ext uri="{BB962C8B-B14F-4D97-AF65-F5344CB8AC3E}">
        <p14:creationId xmlns:p14="http://schemas.microsoft.com/office/powerpoint/2010/main" val="27372866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51" name="Picture 50">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53" name="Oval 52">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5" name="Picture 54">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57" name="Picture 56">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59" name="Rectangle 58">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6" name="Content Placeholder 7" descr="abstract image">
            <a:extLst>
              <a:ext uri="{FF2B5EF4-FFF2-40B4-BE49-F238E27FC236}">
                <a16:creationId xmlns:a16="http://schemas.microsoft.com/office/drawing/2014/main" id="{472DB91B-0BC3-4630-809F-F181BB9A338A}"/>
              </a:ext>
            </a:extLst>
          </p:cNvPr>
          <p:cNvPicPr>
            <a:picLocks noGrp="1" noChangeAspect="1"/>
          </p:cNvPicPr>
          <p:nvPr>
            <p:ph sz="half" idx="2"/>
          </p:nvPr>
        </p:nvPicPr>
        <p:blipFill rotWithShape="1">
          <a:blip r:embed="rId8">
            <a:extLst>
              <a:ext uri="{28A0092B-C50C-407E-A947-70E740481C1C}">
                <a14:useLocalDpi xmlns:a14="http://schemas.microsoft.com/office/drawing/2010/main"/>
              </a:ext>
            </a:extLst>
          </a:blip>
          <a:srcRect/>
          <a:stretch/>
        </p:blipFill>
        <p:spPr>
          <a:xfrm>
            <a:off x="0" y="0"/>
            <a:ext cx="7140442" cy="6858000"/>
          </a:xfrm>
          <a:prstGeom prst="rect">
            <a:avLst/>
          </a:prstGeom>
          <a:effectLst>
            <a:outerShdw blurRad="50800" dist="38100" dir="5400000" algn="t" rotWithShape="0">
              <a:prstClr val="black">
                <a:alpha val="43000"/>
              </a:prstClr>
            </a:outerShdw>
          </a:effectLst>
        </p:spPr>
      </p:pic>
      <p:sp>
        <p:nvSpPr>
          <p:cNvPr id="3" name="Title 2">
            <a:extLst>
              <a:ext uri="{FF2B5EF4-FFF2-40B4-BE49-F238E27FC236}">
                <a16:creationId xmlns:a16="http://schemas.microsoft.com/office/drawing/2014/main" id="{017B6D81-6B20-6330-B26B-9F95E9E62E23}"/>
              </a:ext>
            </a:extLst>
          </p:cNvPr>
          <p:cNvSpPr>
            <a:spLocks noGrp="1"/>
          </p:cNvSpPr>
          <p:nvPr>
            <p:ph type="title"/>
          </p:nvPr>
        </p:nvSpPr>
        <p:spPr>
          <a:xfrm>
            <a:off x="7157545" y="825641"/>
            <a:ext cx="4416724" cy="762000"/>
          </a:xfrm>
        </p:spPr>
        <p:txBody>
          <a:bodyPr/>
          <a:lstStyle/>
          <a:p>
            <a:r>
              <a:rPr lang="en-US" dirty="0"/>
              <a:t>References</a:t>
            </a:r>
          </a:p>
        </p:txBody>
      </p:sp>
      <p:sp>
        <p:nvSpPr>
          <p:cNvPr id="5" name="TextBox 4">
            <a:extLst>
              <a:ext uri="{FF2B5EF4-FFF2-40B4-BE49-F238E27FC236}">
                <a16:creationId xmlns:a16="http://schemas.microsoft.com/office/drawing/2014/main" id="{8703F854-0517-0DE9-A133-D97ADFC4B4B0}"/>
              </a:ext>
            </a:extLst>
          </p:cNvPr>
          <p:cNvSpPr txBox="1"/>
          <p:nvPr/>
        </p:nvSpPr>
        <p:spPr>
          <a:xfrm>
            <a:off x="7591245" y="2018581"/>
            <a:ext cx="4209691" cy="2862322"/>
          </a:xfrm>
          <a:prstGeom prst="rect">
            <a:avLst/>
          </a:prstGeom>
          <a:noFill/>
        </p:spPr>
        <p:txBody>
          <a:bodyPr wrap="square" rtlCol="0">
            <a:spAutoFit/>
          </a:bodyPr>
          <a:lstStyle/>
          <a:p>
            <a:r>
              <a:rPr lang="en-US" dirty="0">
                <a:hlinkClick r:id="rId9"/>
              </a:rPr>
              <a:t>https://intrinio.com/</a:t>
            </a:r>
            <a:endParaRPr lang="en-US" dirty="0"/>
          </a:p>
          <a:p>
            <a:endParaRPr lang="en-US" dirty="0"/>
          </a:p>
          <a:p>
            <a:r>
              <a:rPr lang="en-US" dirty="0">
                <a:hlinkClick r:id="rId10"/>
              </a:rPr>
              <a:t>https://data.nasdaq.com/tools/api</a:t>
            </a:r>
            <a:endParaRPr lang="en-US" dirty="0"/>
          </a:p>
          <a:p>
            <a:r>
              <a:rPr lang="en-US" dirty="0"/>
              <a:t> </a:t>
            </a:r>
            <a:r>
              <a:rPr lang="en-US" dirty="0">
                <a:hlinkClick r:id="rId11"/>
              </a:rPr>
              <a:t>https://www.alphavantage.co/academy/#academy-intro</a:t>
            </a:r>
            <a:endParaRPr lang="en-US" dirty="0"/>
          </a:p>
          <a:p>
            <a:endParaRPr lang="en-US" dirty="0"/>
          </a:p>
          <a:p>
            <a:r>
              <a:rPr lang="en-US" dirty="0"/>
              <a:t>SEC EDGAR Filings API (sec-api.io)</a:t>
            </a:r>
          </a:p>
          <a:p>
            <a:endParaRPr lang="en-US" dirty="0"/>
          </a:p>
          <a:p>
            <a:r>
              <a:rPr lang="en-US" dirty="0"/>
              <a:t> </a:t>
            </a:r>
          </a:p>
        </p:txBody>
      </p:sp>
    </p:spTree>
    <p:extLst>
      <p:ext uri="{BB962C8B-B14F-4D97-AF65-F5344CB8AC3E}">
        <p14:creationId xmlns:p14="http://schemas.microsoft.com/office/powerpoint/2010/main" val="5550890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blip>
          <a:srcRect t="18308" r="6818" b="2872"/>
          <a:stretch/>
        </p:blipFill>
        <p:spPr>
          <a:xfrm flipH="1">
            <a:off x="20" y="10"/>
            <a:ext cx="12191980" cy="6857990"/>
          </a:xfrm>
          <a:prstGeom prst="rect">
            <a:avLst/>
          </a:prstGeom>
        </p:spPr>
      </p:pic>
      <p:sp>
        <p:nvSpPr>
          <p:cNvPr id="12" name="Title 11">
            <a:extLst>
              <a:ext uri="{FF2B5EF4-FFF2-40B4-BE49-F238E27FC236}">
                <a16:creationId xmlns:a16="http://schemas.microsoft.com/office/drawing/2014/main" id="{970C361B-D32E-42E0-A41E-86C3D9AC886F}"/>
              </a:ext>
            </a:extLst>
          </p:cNvPr>
          <p:cNvSpPr>
            <a:spLocks noGrp="1"/>
          </p:cNvSpPr>
          <p:nvPr>
            <p:ph type="ctrTitle"/>
          </p:nvPr>
        </p:nvSpPr>
        <p:spPr>
          <a:xfrm>
            <a:off x="1154955" y="1447800"/>
            <a:ext cx="8825658" cy="3329581"/>
          </a:xfrm>
        </p:spPr>
        <p:txBody>
          <a:bodyPr>
            <a:normAutofit/>
          </a:bodyPr>
          <a:lstStyle/>
          <a:p>
            <a:r>
              <a:rPr lang="en-US" dirty="0"/>
              <a:t>Thank You!</a:t>
            </a:r>
            <a:endParaRPr lang="ru-RU" dirty="0"/>
          </a:p>
        </p:txBody>
      </p:sp>
      <p:sp>
        <p:nvSpPr>
          <p:cNvPr id="13" name="Subtitle 12">
            <a:extLst>
              <a:ext uri="{FF2B5EF4-FFF2-40B4-BE49-F238E27FC236}">
                <a16:creationId xmlns:a16="http://schemas.microsoft.com/office/drawing/2014/main" id="{336E726C-3DE4-41AA-88A0-C92B0C34163D}"/>
              </a:ext>
            </a:extLst>
          </p:cNvPr>
          <p:cNvSpPr>
            <a:spLocks noGrp="1"/>
          </p:cNvSpPr>
          <p:nvPr>
            <p:ph type="subTitle" idx="1"/>
          </p:nvPr>
        </p:nvSpPr>
        <p:spPr>
          <a:xfrm>
            <a:off x="1154955" y="4777380"/>
            <a:ext cx="8825658" cy="861420"/>
          </a:xfrm>
        </p:spPr>
        <p:txBody>
          <a:bodyPr>
            <a:normAutofit/>
          </a:bodyPr>
          <a:lstStyle/>
          <a:p>
            <a:r>
              <a:rPr lang="en-US" dirty="0"/>
              <a:t>Group 5</a:t>
            </a:r>
            <a:endParaRPr lang="ru-RU" dirty="0"/>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10767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DF2D7-E62A-0B7A-9181-351F4417136F}"/>
              </a:ext>
            </a:extLst>
          </p:cNvPr>
          <p:cNvSpPr>
            <a:spLocks noGrp="1"/>
          </p:cNvSpPr>
          <p:nvPr>
            <p:ph type="title"/>
          </p:nvPr>
        </p:nvSpPr>
        <p:spPr>
          <a:xfrm>
            <a:off x="646111" y="452719"/>
            <a:ext cx="9404723" cy="685970"/>
          </a:xfrm>
        </p:spPr>
        <p:txBody>
          <a:bodyPr/>
          <a:lstStyle/>
          <a:p>
            <a:r>
              <a:rPr lang="en-US" dirty="0"/>
              <a:t>Project Description</a:t>
            </a:r>
          </a:p>
        </p:txBody>
      </p:sp>
      <p:sp>
        <p:nvSpPr>
          <p:cNvPr id="3" name="Content Placeholder 2">
            <a:extLst>
              <a:ext uri="{FF2B5EF4-FFF2-40B4-BE49-F238E27FC236}">
                <a16:creationId xmlns:a16="http://schemas.microsoft.com/office/drawing/2014/main" id="{7D5CEFAE-C473-0DF5-CEBA-78D49E695685}"/>
              </a:ext>
            </a:extLst>
          </p:cNvPr>
          <p:cNvSpPr>
            <a:spLocks noGrp="1"/>
          </p:cNvSpPr>
          <p:nvPr>
            <p:ph idx="1"/>
          </p:nvPr>
        </p:nvSpPr>
        <p:spPr>
          <a:xfrm>
            <a:off x="828136" y="1483742"/>
            <a:ext cx="9221718" cy="4921539"/>
          </a:xfrm>
        </p:spPr>
        <p:txBody>
          <a:bodyPr>
            <a:normAutofit/>
          </a:bodyPr>
          <a:lstStyle/>
          <a:p>
            <a:r>
              <a:rPr lang="en-US" dirty="0"/>
              <a:t>The objective of this project is to analyze the relationship between employment dynamics and dividend payouts and their impact on the stock market performance of companies. The project will seek to answer the question of whether changes in employment dynamics, such as layoffs or hiring sprees, have a significant impact on the dividend payout decisions of companies, and whether such decisions subsequently affect the performance of their stock prices.</a:t>
            </a:r>
          </a:p>
          <a:p>
            <a:r>
              <a:rPr lang="en-US" dirty="0"/>
              <a:t>The project will use a mixed-methods approach, involving both quantitative and qualitative data analysis. The quantitative analysis will involve collecting and analyzing data on the employment dynamics, dividend payouts, and stock market performance of a sample of companies from a range of industries. The qualitative analysis will involve conducting interviews with industry experts to gain insights into the factors that influence companies' decisions on employment and dividend payouts.</a:t>
            </a:r>
          </a:p>
        </p:txBody>
      </p:sp>
    </p:spTree>
    <p:extLst>
      <p:ext uri="{BB962C8B-B14F-4D97-AF65-F5344CB8AC3E}">
        <p14:creationId xmlns:p14="http://schemas.microsoft.com/office/powerpoint/2010/main" val="25631264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174D3-6B10-409E-9110-EEBEAA7E38C0}"/>
              </a:ext>
            </a:extLst>
          </p:cNvPr>
          <p:cNvSpPr>
            <a:spLocks noGrp="1"/>
          </p:cNvSpPr>
          <p:nvPr>
            <p:ph type="title"/>
          </p:nvPr>
        </p:nvSpPr>
        <p:spPr>
          <a:xfrm>
            <a:off x="227169" y="156088"/>
            <a:ext cx="4802031" cy="830824"/>
          </a:xfrm>
        </p:spPr>
        <p:txBody>
          <a:bodyPr>
            <a:normAutofit/>
          </a:bodyPr>
          <a:lstStyle/>
          <a:p>
            <a:r>
              <a:rPr lang="en-US" sz="3600" dirty="0"/>
              <a:t>Research Questions</a:t>
            </a:r>
          </a:p>
        </p:txBody>
      </p:sp>
      <p:pic>
        <p:nvPicPr>
          <p:cNvPr id="18" name="Picture 17" descr="abstract image">
            <a:extLst>
              <a:ext uri="{FF2B5EF4-FFF2-40B4-BE49-F238E27FC236}">
                <a16:creationId xmlns:a16="http://schemas.microsoft.com/office/drawing/2014/main" id="{D4405318-CC16-40AE-BFE1-B9E42D20DF34}"/>
              </a:ext>
            </a:extLst>
          </p:cNvPr>
          <p:cNvPicPr>
            <a:picLocks noChangeAspect="1"/>
          </p:cNvPicPr>
          <p:nvPr/>
        </p:nvPicPr>
        <p:blipFill rotWithShape="1">
          <a:blip r:embed="rId4"/>
          <a:srcRect l="22999" r="23682"/>
          <a:stretch/>
        </p:blipFill>
        <p:spPr>
          <a:xfrm>
            <a:off x="6100398" y="10"/>
            <a:ext cx="6094412" cy="6857990"/>
          </a:xfrm>
          <a:prstGeom prst="rect">
            <a:avLst/>
          </a:prstGeom>
        </p:spPr>
      </p:pic>
      <p:sp>
        <p:nvSpPr>
          <p:cNvPr id="78" name="Rectangle 77">
            <a:extLst>
              <a:ext uri="{FF2B5EF4-FFF2-40B4-BE49-F238E27FC236}">
                <a16:creationId xmlns:a16="http://schemas.microsoft.com/office/drawing/2014/main" id="{7527E565-DE8D-445C-9879-AD1D04415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79B40B5E-ABED-C3C5-4537-B876A53653D1}"/>
              </a:ext>
            </a:extLst>
          </p:cNvPr>
          <p:cNvSpPr txBox="1"/>
          <p:nvPr/>
        </p:nvSpPr>
        <p:spPr>
          <a:xfrm>
            <a:off x="227169" y="832449"/>
            <a:ext cx="5486400" cy="6186309"/>
          </a:xfrm>
          <a:prstGeom prst="rect">
            <a:avLst/>
          </a:prstGeom>
          <a:noFill/>
        </p:spPr>
        <p:txBody>
          <a:bodyPr wrap="square" rtlCol="0">
            <a:spAutoFit/>
          </a:bodyPr>
          <a:lstStyle/>
          <a:p>
            <a:r>
              <a:rPr lang="en-US" dirty="0"/>
              <a:t>1) How does a company's employment history (such as employee growth, turnover rate, and average tenure) correlate with its dividend payout patterns in the stock market over a specific time period?</a:t>
            </a:r>
          </a:p>
          <a:p>
            <a:endParaRPr lang="en-US" dirty="0"/>
          </a:p>
          <a:p>
            <a:r>
              <a:rPr lang="en-US" dirty="0"/>
              <a:t>2) Are companies more likely to decrease or increase their dividend payouts following a change in their employment dynamics? </a:t>
            </a:r>
          </a:p>
          <a:p>
            <a:endParaRPr lang="en-US" dirty="0"/>
          </a:p>
          <a:p>
            <a:r>
              <a:rPr lang="en-US" dirty="0"/>
              <a:t>3) To what extent do changes in dividend payouts of companies affect their stock market performance? Are companies with higher dividend payouts more likely to experience positive stock price movements, or is there no significant relationship between the two variables? </a:t>
            </a:r>
          </a:p>
          <a:p>
            <a:endParaRPr lang="en-US" dirty="0"/>
          </a:p>
          <a:p>
            <a:r>
              <a:rPr lang="en-US" dirty="0"/>
              <a:t>4) What are the key factors that influence companies' decisions on employment and dividend payouts?</a:t>
            </a:r>
          </a:p>
          <a:p>
            <a:endParaRPr lang="en-US" dirty="0"/>
          </a:p>
        </p:txBody>
      </p:sp>
    </p:spTree>
    <p:extLst>
      <p:ext uri="{BB962C8B-B14F-4D97-AF65-F5344CB8AC3E}">
        <p14:creationId xmlns:p14="http://schemas.microsoft.com/office/powerpoint/2010/main" val="2333881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4EEB7C6-DAF5-EEF3-39DA-38F3517C4A8F}"/>
              </a:ext>
            </a:extLst>
          </p:cNvPr>
          <p:cNvSpPr>
            <a:spLocks noGrp="1"/>
          </p:cNvSpPr>
          <p:nvPr>
            <p:ph idx="1"/>
          </p:nvPr>
        </p:nvSpPr>
        <p:spPr>
          <a:xfrm>
            <a:off x="187929" y="1038848"/>
            <a:ext cx="11816141" cy="5638799"/>
          </a:xfrm>
        </p:spPr>
        <p:txBody>
          <a:bodyPr>
            <a:normAutofit lnSpcReduction="10000"/>
          </a:bodyPr>
          <a:lstStyle/>
          <a:p>
            <a:pPr marL="0" indent="0">
              <a:buNone/>
            </a:pPr>
            <a:r>
              <a:rPr lang="en-US" dirty="0"/>
              <a:t>How does a company's employment history (such as employee growth, turnover rate, and average tenure) correlate with its dividend payout patterns in the stock market over a specific time period?</a:t>
            </a:r>
          </a:p>
          <a:p>
            <a:pPr lvl="1">
              <a:buFont typeface="+mj-lt"/>
              <a:buAutoNum type="arabicPeriod"/>
            </a:pPr>
            <a:r>
              <a:rPr lang="en-US" sz="2000" b="0" i="0" dirty="0">
                <a:solidFill>
                  <a:srgbClr val="D1D5DB"/>
                </a:solidFill>
                <a:effectLst/>
                <a:latin typeface="Söhne"/>
              </a:rPr>
              <a:t>Employee growth and dividend payouts: If a company is experiencing rapid employee growth, it may indicate that the company is expanding and investing in its future. This could potentially lead to higher dividend payouts in the future if the company's growth translates to increased profits. However, if the employee growth is not sustainable or if it leads to increased costs without generating sufficient revenue, it may have a negative impact on dividend payouts.</a:t>
            </a:r>
          </a:p>
          <a:p>
            <a:pPr lvl="1">
              <a:buFont typeface="+mj-lt"/>
              <a:buAutoNum type="arabicPeriod"/>
            </a:pPr>
            <a:r>
              <a:rPr lang="en-US" sz="2000" b="0" i="0" dirty="0">
                <a:solidFill>
                  <a:srgbClr val="D1D5DB"/>
                </a:solidFill>
                <a:effectLst/>
                <a:latin typeface="Söhne"/>
              </a:rPr>
              <a:t>Turnover rate and dividend payouts: A high turnover rate may be indicative of issues within the company, such as poor management or low job satisfaction. If these issues are not addressed, it may lead to decreased employee morale and lower productivity, which can negatively impact the company's financial performance and dividend payouts.</a:t>
            </a:r>
          </a:p>
          <a:p>
            <a:pPr lvl="1">
              <a:buFont typeface="+mj-lt"/>
              <a:buAutoNum type="arabicPeriod"/>
            </a:pPr>
            <a:r>
              <a:rPr lang="en-US" sz="2000" b="0" i="0" dirty="0">
                <a:solidFill>
                  <a:srgbClr val="D1D5DB"/>
                </a:solidFill>
                <a:effectLst/>
                <a:latin typeface="Söhne"/>
              </a:rPr>
              <a:t>Average tenure and dividend payouts: A high average tenure may indicate that the company has a stable and experienced workforce. This could potentially lead to higher dividend payouts, as employees may be more committed to the company's long-term success. However, if the company is not investing in its future or adapting to changing market conditions, it may have a negative impact on dividend payouts in the long run.</a:t>
            </a:r>
          </a:p>
          <a:p>
            <a:pPr marL="857250" lvl="1" indent="-457200">
              <a:buAutoNum type="arabicPeriod"/>
            </a:pPr>
            <a:endParaRPr lang="en-US" dirty="0"/>
          </a:p>
          <a:p>
            <a:pPr marL="0" indent="0">
              <a:buNone/>
            </a:pPr>
            <a:endParaRPr lang="en-US" dirty="0"/>
          </a:p>
        </p:txBody>
      </p:sp>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80352"/>
            <a:ext cx="9404723" cy="858497"/>
          </a:xfrm>
        </p:spPr>
        <p:txBody>
          <a:bodyPr/>
          <a:lstStyle/>
          <a:p>
            <a:r>
              <a:rPr lang="en-US" sz="3200" dirty="0"/>
              <a:t>Research Question 1</a:t>
            </a:r>
          </a:p>
        </p:txBody>
      </p:sp>
    </p:spTree>
    <p:extLst>
      <p:ext uri="{BB962C8B-B14F-4D97-AF65-F5344CB8AC3E}">
        <p14:creationId xmlns:p14="http://schemas.microsoft.com/office/powerpoint/2010/main" val="70285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4EEB7C6-DAF5-EEF3-39DA-38F3517C4A8F}"/>
              </a:ext>
            </a:extLst>
          </p:cNvPr>
          <p:cNvSpPr>
            <a:spLocks noGrp="1"/>
          </p:cNvSpPr>
          <p:nvPr>
            <p:ph idx="1"/>
          </p:nvPr>
        </p:nvSpPr>
        <p:spPr>
          <a:xfrm>
            <a:off x="187929" y="1077034"/>
            <a:ext cx="11816142" cy="5638799"/>
          </a:xfrm>
        </p:spPr>
        <p:txBody>
          <a:bodyPr>
            <a:normAutofit lnSpcReduction="10000"/>
          </a:bodyPr>
          <a:lstStyle/>
          <a:p>
            <a:pPr marL="0" indent="0">
              <a:buNone/>
            </a:pPr>
            <a:r>
              <a:rPr lang="en-US" dirty="0"/>
              <a:t>Are companies more likely to decrease or increase their dividend payouts following a change in their employment dynamics?</a:t>
            </a:r>
          </a:p>
          <a:p>
            <a:pPr lvl="1">
              <a:buFont typeface="+mj-lt"/>
              <a:buAutoNum type="arabicPeriod"/>
            </a:pPr>
            <a:r>
              <a:rPr lang="en-US" sz="2400" b="0" i="0" dirty="0">
                <a:solidFill>
                  <a:srgbClr val="D1D5DB"/>
                </a:solidFill>
                <a:effectLst/>
                <a:latin typeface="Söhne"/>
              </a:rPr>
              <a:t>Increase in employment: If a company experiences an increase in employment due to strong demand for its products or services, it may be able to generate higher revenues and profits. This could potentially lead to increased dividend payouts if the company's management believes that it can sustain its growth trajectory and profitability in the long term.</a:t>
            </a:r>
          </a:p>
          <a:p>
            <a:pPr lvl="1">
              <a:buFont typeface="+mj-lt"/>
              <a:buAutoNum type="arabicPeriod"/>
            </a:pPr>
            <a:r>
              <a:rPr lang="en-US" sz="2400" b="0" i="0" dirty="0">
                <a:solidFill>
                  <a:srgbClr val="D1D5DB"/>
                </a:solidFill>
                <a:effectLst/>
                <a:latin typeface="Söhne"/>
              </a:rPr>
              <a:t>Decrease in employment: If a company experiences a decrease in employment due to declining demand or cost-cutting measures, it may face challenges in maintaining its financial performance. In this case, the company may choose to reduce its dividend payouts to conserve cash and invest in growth opportunities or other priorities.</a:t>
            </a:r>
          </a:p>
          <a:p>
            <a:pPr lvl="1">
              <a:buFont typeface="+mj-lt"/>
              <a:buAutoNum type="arabicPeriod"/>
            </a:pPr>
            <a:r>
              <a:rPr lang="en-US" sz="2400" b="0" i="0" dirty="0">
                <a:solidFill>
                  <a:srgbClr val="D1D5DB"/>
                </a:solidFill>
                <a:effectLst/>
                <a:latin typeface="Söhne"/>
              </a:rPr>
              <a:t>High employee turnover: If a company experiences high employee turnover due to poor management or low job satisfaction, it may have a negative impact on employee morale and productivity. This could potentially lead to lower financial performance and reduced dividend payouts if the company is unable to address the underlying issues.</a:t>
            </a:r>
          </a:p>
          <a:p>
            <a:pPr marL="857250" lvl="1" indent="-457200">
              <a:buAutoNum type="arabicPeriod"/>
            </a:pPr>
            <a:endParaRPr lang="en-US" dirty="0"/>
          </a:p>
          <a:p>
            <a:pPr marL="0" indent="0">
              <a:buNone/>
            </a:pPr>
            <a:endParaRPr lang="en-US" dirty="0"/>
          </a:p>
        </p:txBody>
      </p:sp>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80352"/>
            <a:ext cx="9404723" cy="858497"/>
          </a:xfrm>
        </p:spPr>
        <p:txBody>
          <a:bodyPr/>
          <a:lstStyle/>
          <a:p>
            <a:r>
              <a:rPr lang="en-US" sz="3200" dirty="0"/>
              <a:t>Research Question 2</a:t>
            </a:r>
          </a:p>
        </p:txBody>
      </p:sp>
    </p:spTree>
    <p:extLst>
      <p:ext uri="{BB962C8B-B14F-4D97-AF65-F5344CB8AC3E}">
        <p14:creationId xmlns:p14="http://schemas.microsoft.com/office/powerpoint/2010/main" val="1871902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45847"/>
            <a:ext cx="9404723" cy="927508"/>
          </a:xfrm>
        </p:spPr>
        <p:txBody>
          <a:bodyPr/>
          <a:lstStyle/>
          <a:p>
            <a:r>
              <a:rPr lang="en-US" sz="4400" dirty="0"/>
              <a:t>Research Question 1 + 2  Data </a:t>
            </a:r>
            <a:endParaRPr lang="en-US" dirty="0"/>
          </a:p>
        </p:txBody>
      </p:sp>
      <p:pic>
        <p:nvPicPr>
          <p:cNvPr id="3" name="Picture 2">
            <a:extLst>
              <a:ext uri="{FF2B5EF4-FFF2-40B4-BE49-F238E27FC236}">
                <a16:creationId xmlns:a16="http://schemas.microsoft.com/office/drawing/2014/main" id="{CB858471-6827-1B57-7627-C80AC806BC1C}"/>
              </a:ext>
            </a:extLst>
          </p:cNvPr>
          <p:cNvPicPr>
            <a:picLocks noChangeAspect="1"/>
          </p:cNvPicPr>
          <p:nvPr/>
        </p:nvPicPr>
        <p:blipFill>
          <a:blip r:embed="rId3"/>
          <a:stretch>
            <a:fillRect/>
          </a:stretch>
        </p:blipFill>
        <p:spPr>
          <a:xfrm>
            <a:off x="135975" y="881626"/>
            <a:ext cx="5824051" cy="4570177"/>
          </a:xfrm>
          <a:prstGeom prst="rect">
            <a:avLst/>
          </a:prstGeom>
        </p:spPr>
      </p:pic>
      <p:pic>
        <p:nvPicPr>
          <p:cNvPr id="6" name="Picture 5">
            <a:extLst>
              <a:ext uri="{FF2B5EF4-FFF2-40B4-BE49-F238E27FC236}">
                <a16:creationId xmlns:a16="http://schemas.microsoft.com/office/drawing/2014/main" id="{F2D7B639-DE07-35FF-F6CD-02E6671F21B4}"/>
              </a:ext>
            </a:extLst>
          </p:cNvPr>
          <p:cNvPicPr>
            <a:picLocks noChangeAspect="1"/>
          </p:cNvPicPr>
          <p:nvPr/>
        </p:nvPicPr>
        <p:blipFill>
          <a:blip r:embed="rId4"/>
          <a:stretch>
            <a:fillRect/>
          </a:stretch>
        </p:blipFill>
        <p:spPr>
          <a:xfrm>
            <a:off x="6231972" y="2181123"/>
            <a:ext cx="5824053" cy="4570178"/>
          </a:xfrm>
          <a:prstGeom prst="rect">
            <a:avLst/>
          </a:prstGeom>
        </p:spPr>
      </p:pic>
    </p:spTree>
    <p:extLst>
      <p:ext uri="{BB962C8B-B14F-4D97-AF65-F5344CB8AC3E}">
        <p14:creationId xmlns:p14="http://schemas.microsoft.com/office/powerpoint/2010/main" val="1827114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45847"/>
            <a:ext cx="9404723" cy="927508"/>
          </a:xfrm>
        </p:spPr>
        <p:txBody>
          <a:bodyPr/>
          <a:lstStyle/>
          <a:p>
            <a:r>
              <a:rPr lang="en-US" sz="4400" dirty="0"/>
              <a:t>Research Question 1 Data </a:t>
            </a:r>
            <a:endParaRPr lang="en-US" dirty="0"/>
          </a:p>
        </p:txBody>
      </p:sp>
      <p:pic>
        <p:nvPicPr>
          <p:cNvPr id="4" name="Picture 3">
            <a:extLst>
              <a:ext uri="{FF2B5EF4-FFF2-40B4-BE49-F238E27FC236}">
                <a16:creationId xmlns:a16="http://schemas.microsoft.com/office/drawing/2014/main" id="{A342E8C1-52EA-94E1-46E4-54CF44062138}"/>
              </a:ext>
            </a:extLst>
          </p:cNvPr>
          <p:cNvPicPr>
            <a:picLocks noChangeAspect="1"/>
          </p:cNvPicPr>
          <p:nvPr/>
        </p:nvPicPr>
        <p:blipFill>
          <a:blip r:embed="rId3"/>
          <a:stretch>
            <a:fillRect/>
          </a:stretch>
        </p:blipFill>
        <p:spPr>
          <a:xfrm>
            <a:off x="715515" y="868775"/>
            <a:ext cx="10760969" cy="5843378"/>
          </a:xfrm>
          <a:prstGeom prst="rect">
            <a:avLst/>
          </a:prstGeom>
        </p:spPr>
      </p:pic>
    </p:spTree>
    <p:extLst>
      <p:ext uri="{BB962C8B-B14F-4D97-AF65-F5344CB8AC3E}">
        <p14:creationId xmlns:p14="http://schemas.microsoft.com/office/powerpoint/2010/main" val="1943411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4EEB7C6-DAF5-EEF3-39DA-38F3517C4A8F}"/>
              </a:ext>
            </a:extLst>
          </p:cNvPr>
          <p:cNvSpPr>
            <a:spLocks noGrp="1"/>
          </p:cNvSpPr>
          <p:nvPr>
            <p:ph idx="1"/>
          </p:nvPr>
        </p:nvSpPr>
        <p:spPr>
          <a:xfrm>
            <a:off x="187929" y="1219201"/>
            <a:ext cx="12004071" cy="5638799"/>
          </a:xfrm>
        </p:spPr>
        <p:txBody>
          <a:bodyPr>
            <a:normAutofit lnSpcReduction="10000"/>
          </a:bodyPr>
          <a:lstStyle/>
          <a:p>
            <a:pPr marL="0" indent="0">
              <a:buNone/>
            </a:pPr>
            <a:r>
              <a:rPr lang="en-US" dirty="0"/>
              <a:t>To what extent do changes in dividend payouts of companies affect their stock market performance? Are companies with higher dividend payouts more likely to experience positive stock price movements, or is there no significant relationship between the two variables?</a:t>
            </a:r>
          </a:p>
          <a:p>
            <a:pPr marL="457200" indent="-457200">
              <a:buAutoNum type="arabicParenR"/>
            </a:pPr>
            <a:r>
              <a:rPr lang="en-US" sz="2400" dirty="0">
                <a:solidFill>
                  <a:srgbClr val="D1D5DB"/>
                </a:solidFill>
                <a:latin typeface="Söhne"/>
              </a:rPr>
              <a:t>C</a:t>
            </a:r>
            <a:r>
              <a:rPr lang="en-US" sz="2400" b="0" i="0" dirty="0">
                <a:solidFill>
                  <a:srgbClr val="D1D5DB"/>
                </a:solidFill>
                <a:effectLst/>
                <a:latin typeface="Söhne"/>
              </a:rPr>
              <a:t>ompanies that increase their dividend payouts are often viewed favorably by investors, as this can be a signal of strong financial performance and future growth potential. Therefore, companies with higher dividend payouts may be more likely to experience positive stock price movements in the short term.</a:t>
            </a:r>
          </a:p>
          <a:p>
            <a:pPr marL="457200" indent="-457200">
              <a:buAutoNum type="arabicParenR"/>
            </a:pPr>
            <a:r>
              <a:rPr lang="en-US" sz="2400" dirty="0">
                <a:solidFill>
                  <a:srgbClr val="D1D5DB"/>
                </a:solidFill>
                <a:latin typeface="Söhne"/>
              </a:rPr>
              <a:t>T</a:t>
            </a:r>
            <a:r>
              <a:rPr lang="en-US" sz="2400" b="0" i="0" dirty="0">
                <a:solidFill>
                  <a:srgbClr val="D1D5DB"/>
                </a:solidFill>
                <a:effectLst/>
                <a:latin typeface="Söhne"/>
              </a:rPr>
              <a:t>he relationship between dividend payouts and stock price movements can also be influenced by other factors, such as interest rates, macroeconomic conditions, and industry trends. For example, if interest rates rise, dividend-paying stocks may become less attractive to investors, as they may be able to earn higher returns in other investments.</a:t>
            </a:r>
          </a:p>
          <a:p>
            <a:pPr marL="457200" indent="-457200">
              <a:buAutoNum type="arabicParenR"/>
            </a:pPr>
            <a:r>
              <a:rPr lang="en-US" sz="2400" dirty="0">
                <a:solidFill>
                  <a:srgbClr val="D1D5DB"/>
                </a:solidFill>
                <a:latin typeface="Söhne"/>
              </a:rPr>
              <a:t>C</a:t>
            </a:r>
            <a:r>
              <a:rPr lang="en-US" sz="2400" b="0" i="0" dirty="0">
                <a:solidFill>
                  <a:srgbClr val="D1D5DB"/>
                </a:solidFill>
                <a:effectLst/>
                <a:latin typeface="Söhne"/>
              </a:rPr>
              <a:t>ompanies that prioritize dividend payouts may be viewed less favorably by investors if they are not investing in future growth opportunities or if their financial performance declines. In this case, the company's stock price may decrease despite its high dividend payouts</a:t>
            </a:r>
            <a:endParaRPr lang="en-US" sz="2400" dirty="0"/>
          </a:p>
        </p:txBody>
      </p:sp>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80352"/>
            <a:ext cx="9404723" cy="858497"/>
          </a:xfrm>
        </p:spPr>
        <p:txBody>
          <a:bodyPr/>
          <a:lstStyle/>
          <a:p>
            <a:r>
              <a:rPr lang="en-US" sz="3200" dirty="0"/>
              <a:t>Research Question 4</a:t>
            </a:r>
          </a:p>
        </p:txBody>
      </p:sp>
    </p:spTree>
    <p:extLst>
      <p:ext uri="{BB962C8B-B14F-4D97-AF65-F5344CB8AC3E}">
        <p14:creationId xmlns:p14="http://schemas.microsoft.com/office/powerpoint/2010/main" val="3032116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45847"/>
            <a:ext cx="9404723" cy="927508"/>
          </a:xfrm>
        </p:spPr>
        <p:txBody>
          <a:bodyPr/>
          <a:lstStyle/>
          <a:p>
            <a:r>
              <a:rPr lang="en-US" sz="4400" dirty="0"/>
              <a:t>Research Question 3 Data </a:t>
            </a:r>
            <a:endParaRPr lang="en-US" dirty="0"/>
          </a:p>
        </p:txBody>
      </p:sp>
      <p:pic>
        <p:nvPicPr>
          <p:cNvPr id="4" name="Picture 3">
            <a:extLst>
              <a:ext uri="{FF2B5EF4-FFF2-40B4-BE49-F238E27FC236}">
                <a16:creationId xmlns:a16="http://schemas.microsoft.com/office/drawing/2014/main" id="{3F683608-F0B2-985F-99E2-320CE498B6D4}"/>
              </a:ext>
            </a:extLst>
          </p:cNvPr>
          <p:cNvPicPr>
            <a:picLocks noChangeAspect="1"/>
          </p:cNvPicPr>
          <p:nvPr/>
        </p:nvPicPr>
        <p:blipFill>
          <a:blip r:embed="rId3"/>
          <a:stretch>
            <a:fillRect/>
          </a:stretch>
        </p:blipFill>
        <p:spPr>
          <a:xfrm>
            <a:off x="187929" y="911122"/>
            <a:ext cx="5877745" cy="5582429"/>
          </a:xfrm>
          <a:prstGeom prst="rect">
            <a:avLst/>
          </a:prstGeom>
        </p:spPr>
      </p:pic>
      <p:pic>
        <p:nvPicPr>
          <p:cNvPr id="9" name="Picture 8">
            <a:extLst>
              <a:ext uri="{FF2B5EF4-FFF2-40B4-BE49-F238E27FC236}">
                <a16:creationId xmlns:a16="http://schemas.microsoft.com/office/drawing/2014/main" id="{DCF7FAAA-B1FC-61FC-7A42-9AC530326F60}"/>
              </a:ext>
            </a:extLst>
          </p:cNvPr>
          <p:cNvPicPr>
            <a:picLocks noChangeAspect="1"/>
          </p:cNvPicPr>
          <p:nvPr/>
        </p:nvPicPr>
        <p:blipFill>
          <a:blip r:embed="rId4"/>
          <a:stretch>
            <a:fillRect/>
          </a:stretch>
        </p:blipFill>
        <p:spPr>
          <a:xfrm>
            <a:off x="6180018" y="911051"/>
            <a:ext cx="5824053" cy="5582428"/>
          </a:xfrm>
          <a:prstGeom prst="rect">
            <a:avLst/>
          </a:prstGeom>
        </p:spPr>
      </p:pic>
    </p:spTree>
    <p:extLst>
      <p:ext uri="{BB962C8B-B14F-4D97-AF65-F5344CB8AC3E}">
        <p14:creationId xmlns:p14="http://schemas.microsoft.com/office/powerpoint/2010/main" val="35666655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2.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Digital design</Template>
  <TotalTime>69</TotalTime>
  <Words>1332</Words>
  <Application>Microsoft Office PowerPoint</Application>
  <PresentationFormat>Widescreen</PresentationFormat>
  <Paragraphs>62</Paragraphs>
  <Slides>13</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Century Gothic</vt:lpstr>
      <vt:lpstr>Slack-Lato</vt:lpstr>
      <vt:lpstr>Söhne</vt:lpstr>
      <vt:lpstr>Wingdings 3</vt:lpstr>
      <vt:lpstr>Ion</vt:lpstr>
      <vt:lpstr>Employment Dynamics and Dividend Payouts: Analyzing the Interplay in Stock Market Performance</vt:lpstr>
      <vt:lpstr>Project Description</vt:lpstr>
      <vt:lpstr>Research Questions</vt:lpstr>
      <vt:lpstr>Research Question 1</vt:lpstr>
      <vt:lpstr>Research Question 2</vt:lpstr>
      <vt:lpstr>Research Question 1 + 2  Data </vt:lpstr>
      <vt:lpstr>Research Question 1 Data </vt:lpstr>
      <vt:lpstr>Research Question 4</vt:lpstr>
      <vt:lpstr>Research Question 3 Data </vt:lpstr>
      <vt:lpstr>Research Question 3 Data </vt:lpstr>
      <vt:lpstr>Research Question 4</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Employment Dynamics and Dividend Payouts: Analyzing the Interplay in Stock Market Performance</dc:title>
  <dc:creator>Eric Martin</dc:creator>
  <cp:lastModifiedBy>Eric Martin</cp:lastModifiedBy>
  <cp:revision>1</cp:revision>
  <dcterms:created xsi:type="dcterms:W3CDTF">2023-04-06T22:48:33Z</dcterms:created>
  <dcterms:modified xsi:type="dcterms:W3CDTF">2023-04-07T00:03:30Z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